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検索表示回数</c:v>
                </c:pt>
              </c:strCache>
            </c:strRef>
          </c:tx>
          <c:spPr>
            <a:solidFill>
              <a:srgbClr val="1763C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300" u="none">
                    <a:solidFill>
                      <a:srgbClr val="1F2733"/>
                    </a:solidFill>
                    <a:latin typeface="Yu Gothic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1年目</c:v>
                  </c:pt>
                  <c:pt idx="1">
                    <c:v>2年目</c:v>
                  </c:pt>
                  <c:pt idx="2">
                    <c:v>3年目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320</c:v>
                </c:pt>
                <c:pt idx="2">
                  <c:v>880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300" u="none">
                  <a:solidFill>
                    <a:srgbClr val="1F2733"/>
                  </a:solidFill>
                  <a:latin typeface="Yu Gothic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0" i="0" u="none" strike="noStrike">
                <a:solidFill>
                  <a:srgbClr val="5D636F"/>
                </a:solidFill>
                <a:latin typeface="Hiragino Kaku Gothic Pr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0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くらべてナビの媒体紹介資料。実体験ベースの比較メディアとして、家づくり・子育て・AIの3領域を扱う。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クロージング。実体験で選択に自信を、というメッセージとサイトURL・問い合わせ導線。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実体験・判断のしやすさ・公式裏取りの3点が編集方針の核。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家づくり・子育て・AIの3カテゴリ。ライフステージで読者がつながる設計。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強みは3つ：一次体験(E-E-A-T)、独自データ(坪単価/駅)、無料ツール群。生成量産では出せない価値。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2,400ページ超、3カテゴリ、2,157駅の独自データ、6つの無料ツール。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坪単価/駅サーチ/建築費/予算/固定資産税/プロンプトビルダーの6ツール。回遊とCVの起点。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運営者の一次体験＝E-E-A-Tの核。建てた・育てた・AIで働いた本人が書く。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表示回数は初期比で大きく伸長。インデックスも増加。成長基調を数字で示す。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読者→記事→ツール→提携先送客の導線。透明性を担保した収益化。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D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1463040"/>
            <a:ext cx="5120640" cy="5120640"/>
          </a:xfrm>
          <a:prstGeom prst="ellipse">
            <a:avLst/>
          </a:prstGeom>
          <a:solidFill>
            <a:srgbClr val="1763C6">
              <a:alpha val="3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3108960"/>
            <a:ext cx="4023360" cy="4023360"/>
          </a:xfrm>
          <a:prstGeom prst="ellipse">
            <a:avLst/>
          </a:prstGeom>
          <a:solidFill>
            <a:srgbClr val="0E9F8E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777240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74980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63C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✓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508760" y="82296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くらべてナビ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28600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媒体紹介資料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86868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実体験で選ぶ・くらべる比較メディア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868680" y="406908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EC4E6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家づくり ／ 子育て ／ AIノウハウ を、実際に建て・使い・試した一次体験で整理する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68680" y="5806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https://kura-bete-navi.com</a:t>
            </a:r>
            <a:pPr indent="0" marL="0">
              <a:buNone/>
            </a:pPr>
            <a:r>
              <a:rPr lang="en-US" sz="1500" dirty="0">
                <a:solidFill>
                  <a:srgbClr val="9DB6DD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     |     2026.07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3D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4023360"/>
            <a:ext cx="4754880" cy="4754880"/>
          </a:xfrm>
          <a:prstGeom prst="ellipse">
            <a:avLst/>
          </a:prstGeom>
          <a:solidFill>
            <a:srgbClr val="1763C6">
              <a:alpha val="3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554480"/>
            <a:ext cx="4389120" cy="4389120"/>
          </a:xfrm>
          <a:prstGeom prst="ellipse">
            <a:avLst/>
          </a:prstGeom>
          <a:solidFill>
            <a:srgbClr val="0E9F8E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194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実体験で、選択に自信を。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868680" y="333756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家づくり・子育て・AI。忙しい毎日で「後悔しない選択」を届けます。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4343400"/>
            <a:ext cx="5669280" cy="1234440"/>
          </a:xfrm>
          <a:prstGeom prst="roundRect">
            <a:avLst>
              <a:gd name="adj" fmla="val 6667"/>
            </a:avLst>
          </a:prstGeom>
          <a:solidFill>
            <a:srgbClr val="16406E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143000" y="457200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FC7F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Web  </a:t>
            </a:r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https://kura-bete-navi.com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43000" y="502920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お問い合わせ・掲載相談はサイトのお問い合わせフォームから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6868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DB6DD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© 2026 くらべてナビ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くらべてナビとは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「何を・どう比べるか」まで踏み込む、意思決定を助ける比較メディア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214884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143000" y="2514600"/>
            <a:ext cx="640080" cy="64008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8" name="Shape 6"/>
          <p:cNvSpPr/>
          <p:nvPr/>
        </p:nvSpPr>
        <p:spPr>
          <a:xfrm>
            <a:off x="1298448" y="2670048"/>
            <a:ext cx="329184" cy="32918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33375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実体験が起点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143000" y="3840480"/>
            <a:ext cx="27889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実際に家を建て、子育てをし、AIで仕事を効率化してきた一次体験を軸に執筆。使ってみて分かった勘所を届けます。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498848" y="214884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18888" y="2514600"/>
            <a:ext cx="640080" cy="640080"/>
          </a:xfrm>
          <a:prstGeom prst="ellipse">
            <a:avLst/>
          </a:prstGeom>
          <a:solidFill>
            <a:srgbClr val="0E9F8E"/>
          </a:solidFill>
          <a:ln/>
        </p:spPr>
      </p:sp>
      <p:sp>
        <p:nvSpPr>
          <p:cNvPr id="13" name="Shape 11"/>
          <p:cNvSpPr/>
          <p:nvPr/>
        </p:nvSpPr>
        <p:spPr>
          <a:xfrm>
            <a:off x="4974336" y="2670048"/>
            <a:ext cx="329184" cy="32918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4818888" y="33375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初めてでも判断できる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818888" y="3840480"/>
            <a:ext cx="27889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専門用語をかみくだき、比較表・チェックリスト・判断軸で「自分はどれを選ぶべきか」まで整理します。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74736" y="214884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494776" y="2514600"/>
            <a:ext cx="640080" cy="64008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8" name="Shape 16"/>
          <p:cNvSpPr/>
          <p:nvPr/>
        </p:nvSpPr>
        <p:spPr>
          <a:xfrm>
            <a:off x="8650224" y="2670048"/>
            <a:ext cx="329184" cy="32918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8494776" y="3337560"/>
            <a:ext cx="2788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公式情報で裏取り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494776" y="3840480"/>
            <a:ext cx="27889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料金・制度・安全基準など変わりやすい情報は公式を出典に明記。実体験と調査情報を区別します。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3つのカテゴリ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読者のライフステージに沿った3領域をカバー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2148840"/>
            <a:ext cx="3429000" cy="3794760"/>
          </a:xfrm>
          <a:prstGeom prst="roundRect">
            <a:avLst>
              <a:gd name="adj" fmla="val 2400"/>
            </a:avLst>
          </a:prstGeom>
          <a:solidFill>
            <a:srgbClr val="2563EB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143000" y="24688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dirty="0">
                <a:solidFill>
                  <a:srgbClr val="00000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🏠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1143000" y="342900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家づくり・注文住宅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143000" y="397764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0F5F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ハウスメーカー選び／間取り／土地・坪単価／設備／太陽光まで。注文住宅を実際に建てた視点で比較。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98848" y="2148840"/>
            <a:ext cx="3429000" cy="3794760"/>
          </a:xfrm>
          <a:prstGeom prst="roundRect">
            <a:avLst>
              <a:gd name="adj" fmla="val 2400"/>
            </a:avLst>
          </a:prstGeom>
          <a:solidFill>
            <a:srgbClr val="E45C86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18888" y="24688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dirty="0">
                <a:solidFill>
                  <a:srgbClr val="00000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🍼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4818888" y="342900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子育て・ベビー用品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818888" y="397764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0F5F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出産準備、ベビー用品の選び方、買ってよかったもの。安全性と価格を実際に使った目線で整理。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174736" y="2148840"/>
            <a:ext cx="3429000" cy="3794760"/>
          </a:xfrm>
          <a:prstGeom prst="roundRect">
            <a:avLst>
              <a:gd name="adj" fmla="val 2400"/>
            </a:avLst>
          </a:prstGeom>
          <a:solidFill>
            <a:srgbClr val="0E9F8E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94776" y="24688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dirty="0">
                <a:solidFill>
                  <a:srgbClr val="00000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🤖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8494776" y="342900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AIノウハウ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494776" y="3977640"/>
            <a:ext cx="28346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0F5F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ノンプログラマーでもできるAI活用。仕事の時短・文章作成・サイト運営を実践ベースで解説。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AF2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選ばれる理由（独自の強み）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1051560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97280" y="2286000"/>
            <a:ext cx="731520" cy="7315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7" name="Shape 5"/>
          <p:cNvSpPr/>
          <p:nvPr/>
        </p:nvSpPr>
        <p:spPr>
          <a:xfrm>
            <a:off x="1271016" y="245973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2103120" y="2185416"/>
            <a:ext cx="8869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一次体験（E-E-A-T）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2103120" y="2587752"/>
            <a:ext cx="9006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8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積水ハウスで注文住宅を建て、子育て中、非プログラマーからAI活用へ。「経験」に裏打ちされた記事は生成AIの量産記事と差別化できます。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822960" y="3502152"/>
            <a:ext cx="1051560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97280" y="3822192"/>
            <a:ext cx="731520" cy="731520"/>
          </a:xfrm>
          <a:prstGeom prst="ellipse">
            <a:avLst/>
          </a:prstGeom>
          <a:solidFill>
            <a:srgbClr val="0E9F8E"/>
          </a:solidFill>
          <a:ln/>
        </p:spPr>
      </p:sp>
      <p:sp>
        <p:nvSpPr>
          <p:cNvPr id="12" name="Shape 10"/>
          <p:cNvSpPr/>
          <p:nvPr/>
        </p:nvSpPr>
        <p:spPr>
          <a:xfrm>
            <a:off x="1271016" y="3995928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2103120" y="3721608"/>
            <a:ext cx="8869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独自データ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2103120" y="4123944"/>
            <a:ext cx="9006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8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国土交通省の地価公示（L01）を再集計した、全国2,157駅・市区町村別の坪単価データ。他にない粒度で「安い駅」まで逆引きできます。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822960" y="5038344"/>
            <a:ext cx="1051560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097280" y="5358384"/>
            <a:ext cx="731520" cy="7315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7" name="Shape 15"/>
          <p:cNvSpPr/>
          <p:nvPr/>
        </p:nvSpPr>
        <p:spPr>
          <a:xfrm>
            <a:off x="1271016" y="5532120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8" name="Text 16"/>
          <p:cNvSpPr/>
          <p:nvPr/>
        </p:nvSpPr>
        <p:spPr>
          <a:xfrm>
            <a:off x="2103120" y="5257800"/>
            <a:ext cx="8869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無料ツール群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2103120" y="5660136"/>
            <a:ext cx="9006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8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坪単価シミュレーター、買える駅サーチ、建築費ランキング、住宅予算・固定資産税シミュレーター、AIプロンプトビルダー等、読んで終わらせない導線。</a:t>
            </a:r>
            <a:endParaRPr lang="en-US" sz="12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3D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コンテンツ規模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EC4E6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少人数＋AI運用で、大手に匹敵する被覆を実現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2286000"/>
            <a:ext cx="2606040" cy="3017520"/>
          </a:xfrm>
          <a:prstGeom prst="roundRect">
            <a:avLst>
              <a:gd name="adj" fmla="val 3158"/>
            </a:avLst>
          </a:prstGeom>
          <a:solidFill>
            <a:srgbClr val="16406E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260604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2,400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822960" y="356616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C7F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ページ超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05840" y="411480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公開記事＋データページ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593592" y="2286000"/>
            <a:ext cx="2606040" cy="3017520"/>
          </a:xfrm>
          <a:prstGeom prst="roundRect">
            <a:avLst>
              <a:gd name="adj" fmla="val 3158"/>
            </a:avLst>
          </a:prstGeom>
          <a:solidFill>
            <a:srgbClr val="16406E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593592" y="260604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3593592" y="356616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C7F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カテゴリ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776472" y="411480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家づくり・子育て・AI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364224" y="2286000"/>
            <a:ext cx="2606040" cy="3017520"/>
          </a:xfrm>
          <a:prstGeom prst="roundRect">
            <a:avLst>
              <a:gd name="adj" fmla="val 3158"/>
            </a:avLst>
          </a:prstGeom>
          <a:solidFill>
            <a:srgbClr val="16406E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64224" y="260604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2,157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6364224" y="356616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C7F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駅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47104" y="411480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独自集計の坪単価データ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134856" y="2286000"/>
            <a:ext cx="2606040" cy="3017520"/>
          </a:xfrm>
          <a:prstGeom prst="roundRect">
            <a:avLst>
              <a:gd name="adj" fmla="val 3158"/>
            </a:avLst>
          </a:prstGeom>
          <a:solidFill>
            <a:srgbClr val="16406E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9134856" y="260604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4600" dirty="0"/>
          </a:p>
        </p:txBody>
      </p:sp>
      <p:sp>
        <p:nvSpPr>
          <p:cNvPr id="20" name="Text 18"/>
          <p:cNvSpPr/>
          <p:nvPr/>
        </p:nvSpPr>
        <p:spPr>
          <a:xfrm>
            <a:off x="9134856" y="356616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FC7F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無料ツール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317736" y="411480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診断・シミュレーター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独自データ＆無料ツール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「知りたい」を「行動」に変える、記事から地続きの導線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2148840"/>
            <a:ext cx="34290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115568" y="2441448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1737360" y="24231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坪単価シミュレーター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115568" y="3017520"/>
            <a:ext cx="2880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市区町村の相場から総額を試算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98848" y="2148840"/>
            <a:ext cx="34290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91456" y="2441448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5413248" y="24231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買える駅サーチ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791456" y="3017520"/>
            <a:ext cx="2880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予算を入れて全国2,157駅を逆引き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74736" y="2148840"/>
            <a:ext cx="34290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467344" y="2441448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0E9F8E"/>
          </a:solidFill>
          <a:ln/>
        </p:spPr>
      </p:sp>
      <p:sp>
        <p:nvSpPr>
          <p:cNvPr id="16" name="Text 14"/>
          <p:cNvSpPr/>
          <p:nvPr/>
        </p:nvSpPr>
        <p:spPr>
          <a:xfrm>
            <a:off x="9089136" y="24231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建築費ランキング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467344" y="3017520"/>
            <a:ext cx="2880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47都道府県の坪単価を比較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22960" y="4114800"/>
            <a:ext cx="34290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1115568" y="4407408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8A33D"/>
          </a:solidFill>
          <a:ln/>
        </p:spPr>
      </p:sp>
      <p:sp>
        <p:nvSpPr>
          <p:cNvPr id="20" name="Text 18"/>
          <p:cNvSpPr/>
          <p:nvPr/>
        </p:nvSpPr>
        <p:spPr>
          <a:xfrm>
            <a:off x="1737360" y="43891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住宅予算シミュレーター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1115568" y="4983480"/>
            <a:ext cx="2880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土地＋建物＋諸費用を自動計算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498848" y="4114800"/>
            <a:ext cx="34290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91456" y="4407408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8A33D"/>
          </a:solidFill>
          <a:ln/>
        </p:spPr>
      </p:sp>
      <p:sp>
        <p:nvSpPr>
          <p:cNvPr id="24" name="Text 22"/>
          <p:cNvSpPr/>
          <p:nvPr/>
        </p:nvSpPr>
        <p:spPr>
          <a:xfrm>
            <a:off x="5413248" y="43891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固定資産税シミュレーター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4791456" y="4983480"/>
            <a:ext cx="2880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保有コストの目安を把握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8174736" y="4114800"/>
            <a:ext cx="3429000" cy="173736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8467344" y="4407408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0E9F8E"/>
          </a:solidFill>
          <a:ln/>
        </p:spPr>
      </p:sp>
      <p:sp>
        <p:nvSpPr>
          <p:cNvPr id="28" name="Text 26"/>
          <p:cNvSpPr/>
          <p:nvPr/>
        </p:nvSpPr>
        <p:spPr>
          <a:xfrm>
            <a:off x="9089136" y="43891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AIプロンプトビルダー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8467344" y="4983480"/>
            <a:ext cx="2880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AIへの指示文を組み立て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運営者について（E-E-A-T）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4114800" cy="3977640"/>
          </a:xfrm>
          <a:prstGeom prst="roundRect">
            <a:avLst>
              <a:gd name="adj" fmla="val 2069"/>
            </a:avLst>
          </a:prstGeom>
          <a:solidFill>
            <a:srgbClr val="0F3D7A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148840" y="2423160"/>
            <a:ext cx="1463040" cy="1463040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7" name="Text 5"/>
          <p:cNvSpPr/>
          <p:nvPr/>
        </p:nvSpPr>
        <p:spPr>
          <a:xfrm>
            <a:off x="2148840" y="2423160"/>
            <a:ext cx="1463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運営者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5156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実際に建て、育て、AIで働く人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51560" y="4526280"/>
            <a:ext cx="3657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「時間がなくても後悔しない選択を」</a:t>
            </a:r>
            <a:endParaRPr lang="en-US" sz="125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FE0F7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をテーマに、一次体験を発信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212080" y="2011680"/>
            <a:ext cx="6126480" cy="1207008"/>
          </a:xfrm>
          <a:prstGeom prst="roundRect">
            <a:avLst>
              <a:gd name="adj" fmla="val 6818"/>
            </a:avLst>
          </a:prstGeom>
          <a:solidFill>
            <a:srgbClr val="F6F9FD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440680" y="2267712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🏠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355080" y="2231136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積水ハウスで注文住宅を建築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355080" y="2670048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土地探しから設備選びまでを自分で経験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212080" y="3337560"/>
            <a:ext cx="6126480" cy="1207008"/>
          </a:xfrm>
          <a:prstGeom prst="roundRect">
            <a:avLst>
              <a:gd name="adj" fmla="val 6818"/>
            </a:avLst>
          </a:prstGeom>
          <a:solidFill>
            <a:srgbClr val="F6F9FD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440680" y="3593592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🍼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6355080" y="3557016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娘を育てる子育て世代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355080" y="3995928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出産準備・ベビー用品をリアルタイムで実践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212080" y="4663440"/>
            <a:ext cx="6126480" cy="1207008"/>
          </a:xfrm>
          <a:prstGeom prst="roundRect">
            <a:avLst>
              <a:gd name="adj" fmla="val 6818"/>
            </a:avLst>
          </a:prstGeom>
          <a:solidFill>
            <a:srgbClr val="F6F9FD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40680" y="4919472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🤖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6355080" y="4882896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非プログラマーのAI活用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6355080" y="5321808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コードが書けなくてもAIで時間を生み出す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7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成長の軌跡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検索での露出（表示回数）は拡大基調。インデックスも継続的に増加中</a:t>
            </a:r>
            <a:endParaRPr lang="en-US" sz="15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822960" y="2103120"/>
          <a:ext cx="676656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7955280" y="2103120"/>
            <a:ext cx="3383280" cy="1965960"/>
          </a:xfrm>
          <a:prstGeom prst="roundRect">
            <a:avLst>
              <a:gd name="adj" fmla="val 4186"/>
            </a:avLst>
          </a:prstGeom>
          <a:solidFill>
            <a:srgbClr val="EAF2FC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955280" y="2514600"/>
            <a:ext cx="3383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763C6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右肩上がり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8138160" y="3200400"/>
            <a:ext cx="3017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表示回数・訪問数の伸びを図で。</a:t>
            </a:r>
            <a:endParaRPr lang="en-US" sz="12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※数値はサンプル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7955280" y="4251960"/>
            <a:ext cx="3383280" cy="1965960"/>
          </a:xfrm>
          <a:prstGeom prst="roundRect">
            <a:avLst>
              <a:gd name="adj" fmla="val 4186"/>
            </a:avLst>
          </a:prstGeom>
          <a:solidFill>
            <a:srgbClr val="F6F9FD"/>
          </a:solidFill>
          <a:ln w="12700">
            <a:solidFill>
              <a:srgbClr val="E4E9F0"/>
            </a:solidFill>
            <a:prstDash val="solid"/>
          </a:ln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955280" y="448056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E9F8E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拡大中</a:t>
            </a:r>
            <a:endParaRPr lang="en-US" sz="3400" dirty="0"/>
          </a:p>
        </p:txBody>
      </p:sp>
      <p:sp>
        <p:nvSpPr>
          <p:cNvPr id="12" name="Text 9"/>
          <p:cNvSpPr/>
          <p:nvPr/>
        </p:nvSpPr>
        <p:spPr>
          <a:xfrm>
            <a:off x="8138160" y="5257800"/>
            <a:ext cx="30175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インデックス登録ページ数も継続増加。記事＋データページの両輪で母数を拡大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22960" y="63550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※グラフの数値はサンプルです。自社の実データに置き換えてご利用ください。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AF2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40080"/>
            <a:ext cx="384048" cy="384048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640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24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</a:t>
            </a:r>
            <a:endParaRPr lang="en-US" sz="924" dirty="0"/>
          </a:p>
        </p:txBody>
      </p:sp>
      <p:sp>
        <p:nvSpPr>
          <p:cNvPr id="4" name="Text 2"/>
          <p:cNvSpPr/>
          <p:nvPr/>
        </p:nvSpPr>
        <p:spPr>
          <a:xfrm>
            <a:off x="1371600" y="5669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収益モデル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4173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読者の意思決定を助けながら、適切なサービスへ送客する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2743200"/>
            <a:ext cx="233172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691640" y="3017520"/>
            <a:ext cx="594360" cy="59436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1691640" y="30175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37033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読者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2960" y="411480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悩み・検索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108960" y="3246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5D636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3611880" y="2743200"/>
            <a:ext cx="233172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480560" y="3017520"/>
            <a:ext cx="594360" cy="594360"/>
          </a:xfrm>
          <a:prstGeom prst="ellipse">
            <a:avLst/>
          </a:prstGeom>
          <a:solidFill>
            <a:srgbClr val="1763C6"/>
          </a:solidFill>
          <a:ln/>
        </p:spPr>
      </p:sp>
      <p:sp>
        <p:nvSpPr>
          <p:cNvPr id="14" name="Text 12"/>
          <p:cNvSpPr/>
          <p:nvPr/>
        </p:nvSpPr>
        <p:spPr>
          <a:xfrm>
            <a:off x="4480560" y="30175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611880" y="37033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記事で理解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611880" y="411480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比較・判断軸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897880" y="3246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5D636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2600" dirty="0"/>
          </a:p>
        </p:txBody>
      </p:sp>
      <p:sp>
        <p:nvSpPr>
          <p:cNvPr id="18" name="Shape 16"/>
          <p:cNvSpPr/>
          <p:nvPr/>
        </p:nvSpPr>
        <p:spPr>
          <a:xfrm>
            <a:off x="6400800" y="2743200"/>
            <a:ext cx="233172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269480" y="3017520"/>
            <a:ext cx="594360" cy="594360"/>
          </a:xfrm>
          <a:prstGeom prst="ellipse">
            <a:avLst/>
          </a:prstGeom>
          <a:solidFill>
            <a:srgbClr val="0E9F8E"/>
          </a:solidFill>
          <a:ln/>
        </p:spPr>
      </p:sp>
      <p:sp>
        <p:nvSpPr>
          <p:cNvPr id="20" name="Text 18"/>
          <p:cNvSpPr/>
          <p:nvPr/>
        </p:nvSpPr>
        <p:spPr>
          <a:xfrm>
            <a:off x="7269480" y="30175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400800" y="37033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ツールで検討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400800" y="411480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試算・逆引き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686800" y="32461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5D636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→</a:t>
            </a:r>
            <a:endParaRPr lang="en-US" sz="2600" dirty="0"/>
          </a:p>
        </p:txBody>
      </p:sp>
      <p:sp>
        <p:nvSpPr>
          <p:cNvPr id="24" name="Shape 22"/>
          <p:cNvSpPr/>
          <p:nvPr/>
        </p:nvSpPr>
        <p:spPr>
          <a:xfrm>
            <a:off x="9189720" y="2743200"/>
            <a:ext cx="233172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9AA7B8">
                <a:alpha val="2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058400" y="3017520"/>
            <a:ext cx="594360" cy="59436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26" name="Text 24"/>
          <p:cNvSpPr/>
          <p:nvPr/>
        </p:nvSpPr>
        <p:spPr>
          <a:xfrm>
            <a:off x="10058400" y="30175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189720" y="37033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F2733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提携先へ送客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189720" y="411480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資料請求・来場等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822960" y="51206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D636F"/>
                </a:solidFill>
                <a:latin typeface="Hiragino Kaku Gothic Pro" pitchFamily="34" charset="0"/>
                <a:ea typeface="Hiragino Kaku Gothic Pro" pitchFamily="34" charset="-122"/>
                <a:cs typeface="Hiragino Kaku Gothic Pro" pitchFamily="34" charset="-120"/>
              </a:rPr>
              <a:t>提携：各種アフィリエイトプログラム（家づくり・子育て・AIツール等）。広告掲載ページには冒頭で明記し、読者に不利益な誇大表現は避けています。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くらべてナビ 媒体紹介資料</dc:title>
  <dc:subject>PptxGenJS Presentation</dc:subject>
  <dc:creator>くらべてナビ</dc:creator>
  <cp:lastModifiedBy>くらべてナビ</cp:lastModifiedBy>
  <cp:revision>1</cp:revision>
  <dcterms:created xsi:type="dcterms:W3CDTF">2026-07-23T01:33:18Z</dcterms:created>
  <dcterms:modified xsi:type="dcterms:W3CDTF">2026-07-23T01:33:18Z</dcterms:modified>
</cp:coreProperties>
</file>